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0" r:id="rId1"/>
  </p:sldMasterIdLst>
  <p:notesMasterIdLst>
    <p:notesMasterId r:id="rId16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92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855EE-F753-4A31-9248-C517A1ACAD6F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EFFAE-C67D-42FB-9F92-C70C213F099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5/14/2019</a:t>
            </a: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BINARY SEARCH TREE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9CEF-7F96-480D-AF64-047A88C123D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5/14/2019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BINARY SEARCH TREE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9CEF-7F96-480D-AF64-047A88C123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5/14/2019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BINARY SEARCH TREE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9CEF-7F96-480D-AF64-047A88C123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5/14/2019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BINARY SEARCH TREE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9CEF-7F96-480D-AF64-047A88C123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5/14/2019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BINARY SEARCH TREE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9CEF-7F96-480D-AF64-047A88C123D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5/14/2019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BINARY SEARCH TREE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9CEF-7F96-480D-AF64-047A88C123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5/14/2019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BINARY SEARCH TREE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9CEF-7F96-480D-AF64-047A88C123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5/14/2019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BINARY SEARCH TREE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9CEF-7F96-480D-AF64-047A88C123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5/14/2019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BINARY SEARCH TREE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9CEF-7F96-480D-AF64-047A88C123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5/14/2019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BINARY SEARCH TREE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9CEF-7F96-480D-AF64-047A88C123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5/14/2019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BINARY SEARCH TREE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5F19CEF-7F96-480D-AF64-047A88C123D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5/14/2019</a:t>
            </a: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BINARY SEARCH TREE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5F19CEF-7F96-480D-AF64-047A88C123DE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sz="8000" dirty="0" smtClean="0"/>
              <a:t>Binary Search Tree</a:t>
            </a:r>
            <a:br>
              <a:rPr lang="en-IN" sz="8000" dirty="0" smtClean="0"/>
            </a:br>
            <a:r>
              <a:rPr lang="en-IN" sz="8000" dirty="0" smtClean="0"/>
              <a:t>(BST)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843670"/>
          </a:xfrm>
        </p:spPr>
        <p:txBody>
          <a:bodyPr>
            <a:normAutofit lnSpcReduction="10000"/>
          </a:bodyPr>
          <a:lstStyle/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Created by : </a:t>
            </a:r>
            <a:r>
              <a:rPr lang="en-IN" dirty="0" err="1" smtClean="0"/>
              <a:t>Sankait</a:t>
            </a:r>
            <a:r>
              <a:rPr lang="en-IN" dirty="0" smtClean="0"/>
              <a:t> Gupta </a:t>
            </a:r>
          </a:p>
          <a:p>
            <a:r>
              <a:rPr lang="en-IN" dirty="0" smtClean="0"/>
              <a:t>Assistant Professor</a:t>
            </a:r>
          </a:p>
          <a:p>
            <a:r>
              <a:rPr lang="en-IN" dirty="0" err="1" smtClean="0"/>
              <a:t>Deptt</a:t>
            </a:r>
            <a:r>
              <a:rPr lang="en-IN" dirty="0" smtClean="0"/>
              <a:t>. Of Computer Applications</a:t>
            </a:r>
          </a:p>
          <a:p>
            <a:r>
              <a:rPr lang="en-IN" dirty="0" smtClean="0"/>
              <a:t>Govt </a:t>
            </a:r>
            <a:r>
              <a:rPr lang="en-IN" dirty="0" err="1" smtClean="0"/>
              <a:t>P.G.College</a:t>
            </a:r>
            <a:r>
              <a:rPr lang="en-IN" dirty="0" smtClean="0"/>
              <a:t> </a:t>
            </a:r>
            <a:r>
              <a:rPr lang="en-IN" dirty="0" err="1" smtClean="0"/>
              <a:t>Rajouri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/>
          <a:lstStyle/>
          <a:p>
            <a:r>
              <a:rPr lang="en-IN" dirty="0" smtClean="0"/>
              <a:t>BST SEARCH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Suppose we have a Tree with ROOT and ITEM is the number to be searched.</a:t>
            </a:r>
          </a:p>
          <a:p>
            <a:r>
              <a:rPr lang="en-IN" dirty="0" err="1" smtClean="0"/>
              <a:t>BSTSearch</a:t>
            </a:r>
            <a:r>
              <a:rPr lang="en-IN" dirty="0" smtClean="0"/>
              <a:t>(ROOT,ITEM,POSITION,PARENT)</a:t>
            </a:r>
          </a:p>
          <a:p>
            <a:pPr>
              <a:buNone/>
            </a:pPr>
            <a:r>
              <a:rPr lang="en-IN" dirty="0" smtClean="0"/>
              <a:t> </a:t>
            </a:r>
            <a:r>
              <a:rPr lang="en-IN" dirty="0" smtClean="0"/>
              <a:t>    Steps involved in the algorithm :</a:t>
            </a:r>
          </a:p>
          <a:p>
            <a:pPr>
              <a:buNone/>
            </a:pPr>
            <a:r>
              <a:rPr lang="en-IN" dirty="0" smtClean="0"/>
              <a:t>Step 1: If ROOT=NULL, then</a:t>
            </a:r>
          </a:p>
          <a:p>
            <a:pPr>
              <a:buNone/>
            </a:pPr>
            <a:r>
              <a:rPr lang="en-IN" dirty="0" smtClean="0"/>
              <a:t>	</a:t>
            </a:r>
            <a:r>
              <a:rPr lang="en-IN" dirty="0" smtClean="0"/>
              <a:t>		set Position=NULL and</a:t>
            </a:r>
          </a:p>
          <a:p>
            <a:pPr>
              <a:buNone/>
            </a:pPr>
            <a:r>
              <a:rPr lang="en-IN" dirty="0" smtClean="0"/>
              <a:t>	</a:t>
            </a:r>
            <a:r>
              <a:rPr lang="en-IN" dirty="0" smtClean="0"/>
              <a:t>		set  PARENT=NULL</a:t>
            </a:r>
          </a:p>
          <a:p>
            <a:pPr>
              <a:buNone/>
            </a:pPr>
            <a:r>
              <a:rPr lang="en-IN" dirty="0" smtClean="0"/>
              <a:t>	</a:t>
            </a:r>
            <a:r>
              <a:rPr lang="en-IN" dirty="0" smtClean="0"/>
              <a:t>	EXIT</a:t>
            </a:r>
          </a:p>
          <a:p>
            <a:pPr>
              <a:buNone/>
            </a:pPr>
            <a:r>
              <a:rPr lang="en-IN" dirty="0" smtClean="0"/>
              <a:t>	</a:t>
            </a:r>
            <a:r>
              <a:rPr lang="en-IN" dirty="0" smtClean="0"/>
              <a:t>	[End if]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5/14/2019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BINARY SEARCH TREE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9CEF-7F96-480D-AF64-047A88C123DE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2458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Step 2: Set Pointer=ROOT and </a:t>
            </a:r>
            <a:r>
              <a:rPr lang="en-IN" dirty="0" err="1" smtClean="0"/>
              <a:t>PointerP</a:t>
            </a:r>
            <a:r>
              <a:rPr lang="en-IN" dirty="0" smtClean="0"/>
              <a:t>=NULL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Step 3: Repeat step 4 while Pointer!=NULL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Step 4: If item=Pointer -&gt; info , then</a:t>
            </a:r>
          </a:p>
          <a:p>
            <a:pPr>
              <a:buNone/>
            </a:pPr>
            <a:r>
              <a:rPr lang="en-IN" dirty="0" smtClean="0"/>
              <a:t>	</a:t>
            </a:r>
            <a:r>
              <a:rPr lang="en-IN" dirty="0" smtClean="0"/>
              <a:t>		set POSITION=Pointer and</a:t>
            </a:r>
          </a:p>
          <a:p>
            <a:pPr>
              <a:buNone/>
            </a:pPr>
            <a:r>
              <a:rPr lang="en-IN" dirty="0" smtClean="0"/>
              <a:t>	</a:t>
            </a:r>
            <a:r>
              <a:rPr lang="en-IN" dirty="0" smtClean="0"/>
              <a:t>		set PARENT=</a:t>
            </a:r>
            <a:r>
              <a:rPr lang="en-IN" dirty="0" err="1" smtClean="0"/>
              <a:t>PointerP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	</a:t>
            </a:r>
            <a:r>
              <a:rPr lang="en-IN" dirty="0" smtClean="0"/>
              <a:t>	   Exit</a:t>
            </a:r>
          </a:p>
          <a:p>
            <a:pPr>
              <a:buNone/>
            </a:pPr>
            <a:r>
              <a:rPr lang="en-IN" dirty="0" smtClean="0"/>
              <a:t>	</a:t>
            </a:r>
            <a:r>
              <a:rPr lang="en-IN" dirty="0" smtClean="0"/>
              <a:t>	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5/14/2019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BINARY SEARCH TREE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9CEF-7F96-480D-AF64-047A88C123DE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81550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       Else </a:t>
            </a:r>
            <a:r>
              <a:rPr lang="en-IN" dirty="0" smtClean="0"/>
              <a:t>if item &lt; Pointer -&gt; info , </a:t>
            </a:r>
            <a:r>
              <a:rPr lang="en-IN" dirty="0" smtClean="0"/>
              <a:t>then</a:t>
            </a:r>
          </a:p>
          <a:p>
            <a:pPr>
              <a:buNone/>
            </a:pPr>
            <a:r>
              <a:rPr lang="en-IN" dirty="0" smtClean="0"/>
              <a:t>		</a:t>
            </a:r>
            <a:r>
              <a:rPr lang="en-IN" dirty="0" smtClean="0"/>
              <a:t>	set </a:t>
            </a:r>
            <a:r>
              <a:rPr lang="en-IN" dirty="0" err="1" smtClean="0"/>
              <a:t>PointerP</a:t>
            </a:r>
            <a:r>
              <a:rPr lang="en-IN" dirty="0" smtClean="0"/>
              <a:t>=Pointer and</a:t>
            </a:r>
          </a:p>
          <a:p>
            <a:pPr>
              <a:buNone/>
            </a:pPr>
            <a:r>
              <a:rPr lang="en-IN" dirty="0" smtClean="0"/>
              <a:t>	</a:t>
            </a:r>
            <a:r>
              <a:rPr lang="en-IN" dirty="0" smtClean="0"/>
              <a:t>		set Pointer=Pointer -&gt; left</a:t>
            </a:r>
          </a:p>
          <a:p>
            <a:pPr>
              <a:buNone/>
            </a:pPr>
            <a:r>
              <a:rPr lang="en-IN" dirty="0" smtClean="0"/>
              <a:t>	 </a:t>
            </a:r>
            <a:r>
              <a:rPr lang="en-IN" dirty="0" smtClean="0"/>
              <a:t>   else</a:t>
            </a:r>
          </a:p>
          <a:p>
            <a:pPr>
              <a:buNone/>
            </a:pPr>
            <a:r>
              <a:rPr lang="en-IN" dirty="0" smtClean="0"/>
              <a:t>	</a:t>
            </a:r>
            <a:r>
              <a:rPr lang="en-IN" dirty="0" smtClean="0"/>
              <a:t>		set </a:t>
            </a:r>
            <a:r>
              <a:rPr lang="en-IN" dirty="0" err="1" smtClean="0"/>
              <a:t>PointerP</a:t>
            </a:r>
            <a:r>
              <a:rPr lang="en-IN" dirty="0" smtClean="0"/>
              <a:t>=Pointer and</a:t>
            </a:r>
          </a:p>
          <a:p>
            <a:pPr>
              <a:buNone/>
            </a:pPr>
            <a:r>
              <a:rPr lang="en-IN" dirty="0" smtClean="0"/>
              <a:t>	</a:t>
            </a:r>
            <a:r>
              <a:rPr lang="en-IN" dirty="0" smtClean="0"/>
              <a:t>		set Pointer=Pointer -&gt; right</a:t>
            </a:r>
          </a:p>
          <a:p>
            <a:pPr>
              <a:buNone/>
            </a:pPr>
            <a:r>
              <a:rPr lang="en-IN" dirty="0" smtClean="0"/>
              <a:t>	 </a:t>
            </a:r>
            <a:r>
              <a:rPr lang="en-IN" dirty="0" smtClean="0"/>
              <a:t>   [End if]</a:t>
            </a:r>
          </a:p>
          <a:p>
            <a:pPr>
              <a:buNone/>
            </a:pPr>
            <a:r>
              <a:rPr lang="en-IN" dirty="0" smtClean="0"/>
              <a:t>	 </a:t>
            </a:r>
            <a:r>
              <a:rPr lang="en-IN" dirty="0" smtClean="0"/>
              <a:t>   [End of loop]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5/14/2019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BINARY SEARCH TREE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9CEF-7F96-480D-AF64-047A88C123DE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81550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Step 5: Set    </a:t>
            </a:r>
            <a:r>
              <a:rPr lang="en-IN" dirty="0" smtClean="0"/>
              <a:t>Position=NULL and</a:t>
            </a:r>
          </a:p>
          <a:p>
            <a:pPr>
              <a:buNone/>
            </a:pPr>
            <a:r>
              <a:rPr lang="en-IN" dirty="0" smtClean="0"/>
              <a:t>		</a:t>
            </a:r>
            <a:r>
              <a:rPr lang="en-IN" dirty="0" smtClean="0"/>
              <a:t>           PARENT=NULL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Step 6: Exit. </a:t>
            </a:r>
            <a:endParaRPr lang="en-IN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5/14/2019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BINARY SEARCH TREE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9CEF-7F96-480D-AF64-047A88C123DE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439292"/>
          </a:xfrm>
        </p:spPr>
        <p:txBody>
          <a:bodyPr/>
          <a:lstStyle/>
          <a:p>
            <a:r>
              <a:rPr lang="en-IN" dirty="0" smtClean="0"/>
              <a:t>Thank You..............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5/14/2019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BINARY SEARCH TREE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9CEF-7F96-480D-AF64-047A88C123DE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en-IN" sz="6700" b="1" dirty="0" smtClean="0"/>
              <a:t>DEFINITION</a:t>
            </a:r>
            <a:r>
              <a:rPr lang="en-IN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1011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IN" dirty="0" smtClean="0"/>
              <a:t>   A Binary Tree is called a Binary Search Tree if a node with </a:t>
            </a:r>
            <a:r>
              <a:rPr lang="en-IN" smtClean="0"/>
              <a:t>data element </a:t>
            </a:r>
            <a:r>
              <a:rPr lang="en-IN" dirty="0" smtClean="0"/>
              <a:t>has the following characteristics :</a:t>
            </a:r>
          </a:p>
          <a:p>
            <a:pPr>
              <a:buNone/>
            </a:pPr>
            <a:endParaRPr lang="en-IN" dirty="0" smtClean="0"/>
          </a:p>
          <a:p>
            <a:pPr marL="571500" indent="-571500">
              <a:buFont typeface="+mj-lt"/>
              <a:buAutoNum type="romanLcPeriod"/>
            </a:pPr>
            <a:r>
              <a:rPr lang="en-IN" dirty="0" smtClean="0"/>
              <a:t>Each node with data element in left </a:t>
            </a:r>
            <a:r>
              <a:rPr lang="en-IN" dirty="0" err="1" smtClean="0"/>
              <a:t>subtree</a:t>
            </a:r>
            <a:r>
              <a:rPr lang="en-IN" dirty="0" smtClean="0"/>
              <a:t> is less than its root element.</a:t>
            </a:r>
          </a:p>
          <a:p>
            <a:pPr marL="571500" indent="-571500">
              <a:buFont typeface="+mj-lt"/>
              <a:buAutoNum type="romanLcPeriod"/>
            </a:pPr>
            <a:endParaRPr lang="en-IN" dirty="0" smtClean="0"/>
          </a:p>
          <a:p>
            <a:pPr marL="571500" indent="-571500">
              <a:buFont typeface="+mj-lt"/>
              <a:buAutoNum type="romanLcPeriod"/>
            </a:pPr>
            <a:r>
              <a:rPr lang="en-IN" dirty="0" smtClean="0"/>
              <a:t>Each node with data element in </a:t>
            </a:r>
            <a:r>
              <a:rPr lang="en-IN" dirty="0" smtClean="0"/>
              <a:t>right </a:t>
            </a:r>
            <a:r>
              <a:rPr lang="en-IN" dirty="0" err="1" smtClean="0"/>
              <a:t>subtree</a:t>
            </a:r>
            <a:r>
              <a:rPr lang="en-IN" dirty="0" smtClean="0"/>
              <a:t> is </a:t>
            </a:r>
            <a:r>
              <a:rPr lang="en-IN" dirty="0" smtClean="0"/>
              <a:t>greater than or equal to its </a:t>
            </a:r>
            <a:r>
              <a:rPr lang="en-IN" dirty="0" smtClean="0"/>
              <a:t>root element</a:t>
            </a:r>
            <a:r>
              <a:rPr lang="en-IN" dirty="0" smtClean="0"/>
              <a:t>.</a:t>
            </a:r>
          </a:p>
          <a:p>
            <a:pPr marL="571500" indent="-571500">
              <a:buFont typeface="+mj-lt"/>
              <a:buAutoNum type="romanLcPeriod"/>
            </a:pPr>
            <a:endParaRPr lang="en-IN" dirty="0" smtClean="0"/>
          </a:p>
          <a:p>
            <a:pPr marL="571500" indent="-571500">
              <a:buFont typeface="+mj-lt"/>
              <a:buAutoNum type="romanLcPeriod"/>
            </a:pPr>
            <a:r>
              <a:rPr lang="en-IN" dirty="0" smtClean="0"/>
              <a:t>Both left </a:t>
            </a:r>
            <a:r>
              <a:rPr lang="en-IN" dirty="0" err="1" smtClean="0"/>
              <a:t>subtree</a:t>
            </a:r>
            <a:r>
              <a:rPr lang="en-IN" dirty="0" smtClean="0"/>
              <a:t> and right </a:t>
            </a:r>
            <a:r>
              <a:rPr lang="en-IN" dirty="0" err="1" smtClean="0"/>
              <a:t>subtree</a:t>
            </a:r>
            <a:r>
              <a:rPr lang="en-IN" dirty="0" smtClean="0"/>
              <a:t> will be again the Binary Search Trees.</a:t>
            </a:r>
            <a:endParaRPr lang="en-IN" dirty="0" smtClean="0"/>
          </a:p>
          <a:p>
            <a:pPr marL="571500" indent="-571500">
              <a:buFont typeface="+mj-lt"/>
              <a:buAutoNum type="romanLcPeriod"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5/14/2019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IN" sz="1600" dirty="0" smtClean="0"/>
              <a:t>BINARY SEARCH TREE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9CEF-7F96-480D-AF64-047A88C123DE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Some Important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800" dirty="0" smtClean="0">
                <a:ea typeface="MS Mincho" pitchFamily="49" charset="-128"/>
              </a:rPr>
              <a:t>The successor nodes of a node are called its </a:t>
            </a:r>
            <a:r>
              <a:rPr lang="en-US" sz="2800" i="1" dirty="0" smtClean="0">
                <a:solidFill>
                  <a:srgbClr val="FF9900"/>
                </a:solidFill>
                <a:ea typeface="MS Mincho" pitchFamily="49" charset="-128"/>
              </a:rPr>
              <a:t>children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ea typeface="MS Mincho" pitchFamily="49" charset="-128"/>
              </a:rPr>
              <a:t>The predecessor node of a node is called its </a:t>
            </a:r>
            <a:r>
              <a:rPr lang="en-US" sz="2800" i="1" dirty="0" smtClean="0">
                <a:solidFill>
                  <a:srgbClr val="FF9900"/>
                </a:solidFill>
                <a:ea typeface="MS Mincho" pitchFamily="49" charset="-128"/>
              </a:rPr>
              <a:t>parent</a:t>
            </a:r>
            <a:endParaRPr lang="en-US" sz="2800" dirty="0" smtClean="0">
              <a:latin typeface="Courier New" pitchFamily="49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ea typeface="MS Mincho" pitchFamily="49" charset="-128"/>
              </a:rPr>
              <a:t>The </a:t>
            </a:r>
            <a:r>
              <a:rPr lang="en-US" sz="2800" dirty="0" smtClean="0">
                <a:ea typeface="MS Mincho" pitchFamily="49" charset="-128"/>
              </a:rPr>
              <a:t>“first" </a:t>
            </a:r>
            <a:r>
              <a:rPr lang="en-US" sz="2800" dirty="0" smtClean="0">
                <a:ea typeface="MS Mincho" pitchFamily="49" charset="-128"/>
              </a:rPr>
              <a:t>node is called the </a:t>
            </a:r>
            <a:r>
              <a:rPr lang="en-US" sz="2800" i="1" dirty="0" smtClean="0">
                <a:solidFill>
                  <a:srgbClr val="FF9900"/>
                </a:solidFill>
                <a:ea typeface="MS Mincho" pitchFamily="49" charset="-128"/>
              </a:rPr>
              <a:t>root</a:t>
            </a:r>
            <a:r>
              <a:rPr lang="en-US" sz="2800" dirty="0" smtClean="0">
                <a:ea typeface="MS Mincho" pitchFamily="49" charset="-128"/>
              </a:rPr>
              <a:t> (has no parent)</a:t>
            </a:r>
            <a:endParaRPr lang="en-US" sz="2800" dirty="0" smtClean="0">
              <a:latin typeface="Courier New" pitchFamily="49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ea typeface="MS Mincho" pitchFamily="49" charset="-128"/>
              </a:rPr>
              <a:t>A </a:t>
            </a:r>
            <a:r>
              <a:rPr lang="en-US" sz="2800" dirty="0" smtClean="0">
                <a:ea typeface="MS Mincho" pitchFamily="49" charset="-128"/>
              </a:rPr>
              <a:t>node (at last level) </a:t>
            </a:r>
            <a:r>
              <a:rPr lang="en-US" sz="2800" dirty="0" smtClean="0">
                <a:ea typeface="MS Mincho" pitchFamily="49" charset="-128"/>
              </a:rPr>
              <a:t>without </a:t>
            </a:r>
            <a:r>
              <a:rPr lang="en-US" sz="2800" i="1" dirty="0" smtClean="0">
                <a:ea typeface="MS Mincho" pitchFamily="49" charset="-128"/>
              </a:rPr>
              <a:t>children</a:t>
            </a:r>
            <a:r>
              <a:rPr lang="en-US" sz="2800" dirty="0" smtClean="0">
                <a:ea typeface="MS Mincho" pitchFamily="49" charset="-128"/>
              </a:rPr>
              <a:t> is called a </a:t>
            </a:r>
            <a:r>
              <a:rPr lang="en-US" sz="2800" i="1" dirty="0" smtClean="0">
                <a:solidFill>
                  <a:srgbClr val="FF9900"/>
                </a:solidFill>
                <a:ea typeface="MS Mincho" pitchFamily="49" charset="-128"/>
              </a:rPr>
              <a:t>leaf or terminal node</a:t>
            </a:r>
            <a:endParaRPr lang="en-US" sz="2800" u="sng" dirty="0" smtClean="0"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5/14/2019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BINARY SEARCH TREE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9CEF-7F96-480D-AF64-047A88C123DE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REPRESENTATION OF BST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Following </a:t>
            </a:r>
            <a:r>
              <a:rPr lang="en-US" dirty="0" smtClean="0"/>
              <a:t>is a pictorial representation of BST </a:t>
            </a:r>
            <a:r>
              <a:rPr lang="en-US" dirty="0" smtClean="0"/>
              <a:t>−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5/14/2019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BINARY SEARCH TREE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9CEF-7F96-480D-AF64-047A88C123DE}" type="slidenum">
              <a:rPr lang="en-US" smtClean="0"/>
              <a:t>4</a:t>
            </a:fld>
            <a:endParaRPr lang="en-US"/>
          </a:p>
        </p:txBody>
      </p:sp>
      <p:pic>
        <p:nvPicPr>
          <p:cNvPr id="8" name="Picture 2" descr="P456"/>
          <p:cNvPicPr>
            <a:picLocks noChangeAspect="1" noChangeArrowheads="1"/>
          </p:cNvPicPr>
          <p:nvPr/>
        </p:nvPicPr>
        <p:blipFill>
          <a:blip r:embed="rId2">
            <a:lum bright="-18000"/>
          </a:blip>
          <a:srcRect/>
          <a:stretch>
            <a:fillRect/>
          </a:stretch>
        </p:blipFill>
        <p:spPr bwMode="auto">
          <a:xfrm>
            <a:off x="2071670" y="2714620"/>
            <a:ext cx="3132138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214842"/>
          </a:xfrm>
        </p:spPr>
        <p:txBody>
          <a:bodyPr>
            <a:normAutofit fontScale="85000" lnSpcReduction="2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en-IN" dirty="0" smtClean="0"/>
              <a:t>As it is clear from the example that the root node E has all the less values on the left </a:t>
            </a:r>
            <a:r>
              <a:rPr lang="en-IN" dirty="0" err="1" smtClean="0"/>
              <a:t>subtree</a:t>
            </a:r>
            <a:r>
              <a:rPr lang="en-IN" dirty="0" smtClean="0"/>
              <a:t> and the higher values on the right </a:t>
            </a:r>
            <a:r>
              <a:rPr lang="en-IN" dirty="0" err="1" smtClean="0"/>
              <a:t>subtree</a:t>
            </a:r>
            <a:r>
              <a:rPr lang="en-IN" dirty="0" smtClean="0"/>
              <a:t>.</a:t>
            </a:r>
          </a:p>
          <a:p>
            <a:pPr marL="571500" indent="-571500">
              <a:buFont typeface="+mj-lt"/>
              <a:buAutoNum type="romanUcPeriod"/>
            </a:pPr>
            <a:endParaRPr lang="en-IN" dirty="0" smtClean="0"/>
          </a:p>
          <a:p>
            <a:pPr marL="571500" indent="-571500">
              <a:buFont typeface="+mj-lt"/>
              <a:buAutoNum type="romanUcPeriod"/>
            </a:pPr>
            <a:r>
              <a:rPr lang="en-US" sz="2800" dirty="0" smtClean="0">
                <a:cs typeface="Times New Roman" pitchFamily="18" charset="0"/>
              </a:rPr>
              <a:t>The value stored at a node is </a:t>
            </a:r>
            <a:r>
              <a:rPr lang="en-US" sz="2800" i="1" dirty="0" smtClean="0">
                <a:solidFill>
                  <a:srgbClr val="FFCC00"/>
                </a:solidFill>
                <a:cs typeface="Times New Roman" pitchFamily="18" charset="0"/>
              </a:rPr>
              <a:t>greater</a:t>
            </a:r>
            <a:r>
              <a:rPr lang="en-US" sz="2800" dirty="0" smtClean="0">
                <a:cs typeface="Times New Roman" pitchFamily="18" charset="0"/>
              </a:rPr>
              <a:t> than the value stored at its left child and </a:t>
            </a:r>
            <a:r>
              <a:rPr lang="en-US" sz="2800" i="1" dirty="0" smtClean="0">
                <a:solidFill>
                  <a:srgbClr val="FFCC00"/>
                </a:solidFill>
                <a:cs typeface="Times New Roman" pitchFamily="18" charset="0"/>
              </a:rPr>
              <a:t>less</a:t>
            </a:r>
            <a:r>
              <a:rPr lang="en-US" sz="2800" dirty="0" smtClean="0">
                <a:cs typeface="Times New Roman" pitchFamily="18" charset="0"/>
              </a:rPr>
              <a:t> than the value stored at its right child.</a:t>
            </a:r>
            <a:endParaRPr lang="en-IN" dirty="0" smtClean="0"/>
          </a:p>
          <a:p>
            <a:pPr marL="571500" indent="-571500">
              <a:buNone/>
            </a:pPr>
            <a:endParaRPr lang="en-IN" dirty="0" smtClean="0"/>
          </a:p>
          <a:p>
            <a:pPr marL="571500" indent="-571500">
              <a:buFont typeface="+mj-lt"/>
              <a:buAutoNum type="romanUcPeriod"/>
            </a:pPr>
            <a:endParaRPr lang="en-IN" dirty="0" smtClean="0"/>
          </a:p>
          <a:p>
            <a:pPr marL="571500" indent="-571500">
              <a:buFont typeface="+mj-lt"/>
              <a:buAutoNum type="romanUcPeriod"/>
            </a:pPr>
            <a:endParaRPr lang="en-IN" dirty="0" smtClean="0"/>
          </a:p>
          <a:p>
            <a:pPr marL="571500" indent="-571500">
              <a:buNone/>
            </a:pPr>
            <a:endParaRPr lang="en-IN" dirty="0" smtClean="0"/>
          </a:p>
          <a:p>
            <a:pPr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BST, 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5/14/2019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BINARY SEARCH TREE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9CEF-7F96-480D-AF64-047A88C123DE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OPERATIONS ON BST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N" dirty="0" smtClean="0"/>
              <a:t>Traversal</a:t>
            </a:r>
          </a:p>
          <a:p>
            <a:pPr>
              <a:lnSpc>
                <a:spcPct val="150000"/>
              </a:lnSpc>
            </a:pPr>
            <a:r>
              <a:rPr lang="en-IN" dirty="0" smtClean="0"/>
              <a:t>Searching</a:t>
            </a:r>
          </a:p>
          <a:p>
            <a:pPr>
              <a:lnSpc>
                <a:spcPct val="150000"/>
              </a:lnSpc>
            </a:pPr>
            <a:r>
              <a:rPr lang="en-IN" dirty="0" smtClean="0"/>
              <a:t>Insertion</a:t>
            </a:r>
          </a:p>
          <a:p>
            <a:pPr>
              <a:lnSpc>
                <a:spcPct val="150000"/>
              </a:lnSpc>
            </a:pPr>
            <a:r>
              <a:rPr lang="en-IN" dirty="0" smtClean="0"/>
              <a:t>Deletion</a:t>
            </a:r>
          </a:p>
          <a:p>
            <a:pPr>
              <a:lnSpc>
                <a:spcPct val="150000"/>
              </a:lnSpc>
            </a:pPr>
            <a:r>
              <a:rPr lang="en-IN" dirty="0" smtClean="0"/>
              <a:t>Finding Largest element</a:t>
            </a:r>
          </a:p>
          <a:p>
            <a:pPr>
              <a:lnSpc>
                <a:spcPct val="150000"/>
              </a:lnSpc>
            </a:pPr>
            <a:r>
              <a:rPr lang="en-IN" dirty="0" smtClean="0"/>
              <a:t>Finding smallest element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5/14/2019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z="1800" dirty="0" smtClean="0"/>
              <a:t>BINARY SEARCH TREE</a:t>
            </a: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9CEF-7F96-480D-AF64-047A88C123DE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SEARCHING IN BST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5/14/2019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BINARY SEARCH TREE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9CEF-7F96-480D-AF64-047A88C123DE}" type="slidenum">
              <a:rPr lang="en-US" smtClean="0"/>
              <a:t>7</a:t>
            </a:fld>
            <a:endParaRPr lang="en-US"/>
          </a:p>
        </p:txBody>
      </p:sp>
      <p:sp>
        <p:nvSpPr>
          <p:cNvPr id="10" name="Rectangle 3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150000"/>
              </a:lnSpc>
              <a:spcBef>
                <a:spcPct val="20000"/>
              </a:spcBef>
              <a:buClr>
                <a:schemeClr val="bg1"/>
              </a:buCl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(1) Start at the root</a:t>
            </a:r>
          </a:p>
          <a:p>
            <a:pPr marL="609600" indent="-609600">
              <a:lnSpc>
                <a:spcPct val="150000"/>
              </a:lnSpc>
              <a:spcBef>
                <a:spcPct val="20000"/>
              </a:spcBef>
              <a:buClr>
                <a:schemeClr val="bg1"/>
              </a:buCl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(2) Compare the value of the item you are searching for with the value stored at the root</a:t>
            </a:r>
          </a:p>
          <a:p>
            <a:pPr marL="609600" indent="-609600">
              <a:lnSpc>
                <a:spcPct val="150000"/>
              </a:lnSpc>
              <a:spcBef>
                <a:spcPct val="20000"/>
              </a:spcBef>
              <a:buClr>
                <a:schemeClr val="bg1"/>
              </a:buCl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(3) If the values are equal, then item found; otherwise, if it is a leaf node, then not found </a:t>
            </a:r>
            <a:endParaRPr lang="en-US" sz="28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5/14/2019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BINARY SEARCH TREE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9CEF-7F96-480D-AF64-047A88C123DE}" type="slidenum">
              <a:rPr lang="en-US" smtClean="0"/>
              <a:t>8</a:t>
            </a:fld>
            <a:endParaRPr lang="en-US"/>
          </a:p>
        </p:txBody>
      </p:sp>
      <p:sp>
        <p:nvSpPr>
          <p:cNvPr id="9" name="Rectangle 3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4524"/>
            <a:ext cx="8229600" cy="438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 algn="l">
              <a:lnSpc>
                <a:spcPct val="150000"/>
              </a:lnSpc>
              <a:spcBef>
                <a:spcPct val="20000"/>
              </a:spcBef>
              <a:buClr>
                <a:schemeClr val="bg1"/>
              </a:buCl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(4) If it is less than the value stored at the root, then search the left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subtree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533400" indent="-533400" algn="l">
              <a:lnSpc>
                <a:spcPct val="150000"/>
              </a:lnSpc>
              <a:spcBef>
                <a:spcPct val="20000"/>
              </a:spcBef>
              <a:buClr>
                <a:schemeClr val="bg1"/>
              </a:buCl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(5) If it is greater than the value stored at the root, then search the right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subtree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533400" indent="-533400" algn="l">
              <a:lnSpc>
                <a:spcPct val="150000"/>
              </a:lnSpc>
              <a:spcBef>
                <a:spcPct val="20000"/>
              </a:spcBef>
              <a:buClr>
                <a:schemeClr val="bg1"/>
              </a:buCl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(6) Repeat steps 2-6 for the root of the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subtree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chosen in the previous step 4 or 5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  <a:p>
            <a:pPr marL="533400" indent="-533400" algn="l">
              <a:lnSpc>
                <a:spcPct val="150000"/>
              </a:lnSpc>
              <a:spcBef>
                <a:spcPct val="20000"/>
              </a:spcBef>
              <a:buClr>
                <a:srgbClr val="FF0000"/>
              </a:buClr>
              <a:buSzPct val="150000"/>
              <a:buNone/>
            </a:pPr>
            <a:endParaRPr lang="en-US" sz="28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r>
              <a:rPr lang="en-IN" dirty="0" smtClean="0"/>
              <a:t>Complexity of BST Searching</a:t>
            </a:r>
          </a:p>
          <a:p>
            <a:pPr>
              <a:buNone/>
            </a:pPr>
            <a:r>
              <a:rPr lang="en-IN" sz="3200" dirty="0" smtClean="0"/>
              <a:t>	 </a:t>
            </a:r>
            <a:r>
              <a:rPr lang="en-IN" sz="3200" dirty="0" smtClean="0"/>
              <a:t>                  </a:t>
            </a:r>
            <a:r>
              <a:rPr lang="en-US" sz="3200" dirty="0" smtClean="0">
                <a:solidFill>
                  <a:srgbClr val="FF0000"/>
                </a:solidFill>
              </a:rPr>
              <a:t>O(</a:t>
            </a:r>
            <a:r>
              <a:rPr lang="en-US" sz="3200" dirty="0" err="1" smtClean="0">
                <a:solidFill>
                  <a:srgbClr val="FF0000"/>
                </a:solidFill>
              </a:rPr>
              <a:t>logN</a:t>
            </a:r>
            <a:r>
              <a:rPr lang="en-US" sz="32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IN" dirty="0" smtClean="0"/>
              <a:t>Complexity of </a:t>
            </a:r>
            <a:r>
              <a:rPr lang="en-IN" dirty="0" smtClean="0"/>
              <a:t>Linked List </a:t>
            </a:r>
            <a:r>
              <a:rPr lang="en-IN" dirty="0" smtClean="0"/>
              <a:t>Searching</a:t>
            </a:r>
          </a:p>
          <a:p>
            <a:pPr>
              <a:buNone/>
            </a:pPr>
            <a:r>
              <a:rPr lang="en-IN" sz="3200" dirty="0" smtClean="0"/>
              <a:t>	                   </a:t>
            </a:r>
            <a:r>
              <a:rPr lang="en-US" sz="3200" dirty="0" smtClean="0">
                <a:solidFill>
                  <a:srgbClr val="FF0000"/>
                </a:solidFill>
              </a:rPr>
              <a:t>O(N)</a:t>
            </a:r>
          </a:p>
          <a:p>
            <a:pPr>
              <a:buNone/>
            </a:pPr>
            <a:endParaRPr lang="en-US" sz="32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IN" sz="2800" dirty="0" smtClean="0"/>
              <a:t> </a:t>
            </a:r>
            <a:r>
              <a:rPr lang="en-IN" sz="2800" dirty="0" smtClean="0"/>
              <a:t>So it is clear that the BST searching is better one.</a:t>
            </a:r>
            <a:endParaRPr lang="en-US" sz="2800" dirty="0" smtClean="0"/>
          </a:p>
          <a:p>
            <a:pPr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5/14/2019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BINARY SEARCH TREE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9CEF-7F96-480D-AF64-047A88C123DE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127</TotalTime>
  <Words>489</Words>
  <Application>Microsoft Office PowerPoint</Application>
  <PresentationFormat>On-screen Show (4:3)</PresentationFormat>
  <Paragraphs>125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Binary Search Tree (BST)</vt:lpstr>
      <vt:lpstr>DEFINITION </vt:lpstr>
      <vt:lpstr>Some Important Terms</vt:lpstr>
      <vt:lpstr>REPRESENTATION OF BST</vt:lpstr>
      <vt:lpstr>Slide 5</vt:lpstr>
      <vt:lpstr>OPERATIONS ON BST</vt:lpstr>
      <vt:lpstr>SEARCHING IN BST</vt:lpstr>
      <vt:lpstr>Slide 8</vt:lpstr>
      <vt:lpstr>COMPARISON</vt:lpstr>
      <vt:lpstr>BST SEARCH ALGORITHM</vt:lpstr>
      <vt:lpstr>Slide 11</vt:lpstr>
      <vt:lpstr>Slide 12</vt:lpstr>
      <vt:lpstr>Slide 13</vt:lpstr>
      <vt:lpstr>Thank You..............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Search Tree</dc:title>
  <dc:creator>hp</dc:creator>
  <cp:lastModifiedBy>hp</cp:lastModifiedBy>
  <cp:revision>26</cp:revision>
  <dcterms:created xsi:type="dcterms:W3CDTF">2019-05-13T12:53:47Z</dcterms:created>
  <dcterms:modified xsi:type="dcterms:W3CDTF">2019-05-13T15:01:13Z</dcterms:modified>
</cp:coreProperties>
</file>